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729" r:id="rId4"/>
  </p:sldMasterIdLst>
  <p:notesMasterIdLst>
    <p:notesMasterId r:id="rId10"/>
  </p:notesMasterIdLst>
  <p:sldIdLst>
    <p:sldId id="256" r:id="rId5"/>
    <p:sldId id="259" r:id="rId6"/>
    <p:sldId id="257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E3481-EC87-461C-B721-9FB68BD8748E}" type="doc">
      <dgm:prSet loTypeId="urn:microsoft.com/office/officeart/2005/8/layout/radial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AU"/>
        </a:p>
      </dgm:t>
    </dgm:pt>
    <dgm:pt modelId="{8BB711FD-C57F-4B6D-956D-31E44E5CE467}">
      <dgm:prSet phldrT="[Text]" custT="1"/>
      <dgm:spPr/>
      <dgm:t>
        <a:bodyPr/>
        <a:lstStyle/>
        <a:p>
          <a:r>
            <a:rPr lang="en-AU" sz="1400" dirty="0" smtClean="0"/>
            <a:t>Commenced 1 Jan 2019</a:t>
          </a:r>
          <a:endParaRPr lang="en-AU" sz="1400" dirty="0"/>
        </a:p>
      </dgm:t>
    </dgm:pt>
    <dgm:pt modelId="{ACAF9819-DED9-42B6-B625-F4B893CC24EF}" type="parTrans" cxnId="{86E829B8-928C-43AD-85BA-C12BEDCACC96}">
      <dgm:prSet/>
      <dgm:spPr/>
      <dgm:t>
        <a:bodyPr/>
        <a:lstStyle/>
        <a:p>
          <a:endParaRPr lang="en-AU"/>
        </a:p>
      </dgm:t>
    </dgm:pt>
    <dgm:pt modelId="{9D78B6AC-32DE-4B5D-9023-D92185076F45}" type="sibTrans" cxnId="{86E829B8-928C-43AD-85BA-C12BEDCACC96}">
      <dgm:prSet/>
      <dgm:spPr/>
      <dgm:t>
        <a:bodyPr/>
        <a:lstStyle/>
        <a:p>
          <a:endParaRPr lang="en-AU"/>
        </a:p>
      </dgm:t>
    </dgm:pt>
    <dgm:pt modelId="{F5A4F6E1-640C-436A-BE7E-4C52C6E79876}">
      <dgm:prSet phldrT="[Text]"/>
      <dgm:spPr/>
      <dgm:t>
        <a:bodyPr/>
        <a:lstStyle/>
        <a:p>
          <a:r>
            <a:rPr lang="en-AU" dirty="0" smtClean="0"/>
            <a:t>Eligible Criteria </a:t>
          </a:r>
          <a:endParaRPr lang="en-AU" dirty="0"/>
        </a:p>
      </dgm:t>
    </dgm:pt>
    <dgm:pt modelId="{78AA81AC-598B-47BA-94B2-575ABB54A41A}" type="parTrans" cxnId="{0BF61032-500F-4232-B5C2-8E0355FF27CE}">
      <dgm:prSet/>
      <dgm:spPr/>
      <dgm:t>
        <a:bodyPr/>
        <a:lstStyle/>
        <a:p>
          <a:endParaRPr lang="en-AU" dirty="0"/>
        </a:p>
      </dgm:t>
    </dgm:pt>
    <dgm:pt modelId="{BF05164D-F158-4F84-9DFA-6AB314B7F58E}" type="sibTrans" cxnId="{0BF61032-500F-4232-B5C2-8E0355FF27CE}">
      <dgm:prSet/>
      <dgm:spPr/>
      <dgm:t>
        <a:bodyPr/>
        <a:lstStyle/>
        <a:p>
          <a:endParaRPr lang="en-AU"/>
        </a:p>
      </dgm:t>
    </dgm:pt>
    <dgm:pt modelId="{748A1180-3584-4B3E-A73F-679B1AEE66F8}">
      <dgm:prSet phldrT="[Text]"/>
      <dgm:spPr/>
      <dgm:t>
        <a:bodyPr/>
        <a:lstStyle/>
        <a:p>
          <a:r>
            <a:rPr lang="en-AU" dirty="0" smtClean="0"/>
            <a:t>Modern Slavery Statement</a:t>
          </a:r>
          <a:endParaRPr lang="en-AU" dirty="0"/>
        </a:p>
      </dgm:t>
    </dgm:pt>
    <dgm:pt modelId="{13AC7E9F-9127-4CDE-BCE3-0CF6DDA77012}" type="parTrans" cxnId="{C9722C03-A594-4717-AC1D-9518A2CB6E08}">
      <dgm:prSet/>
      <dgm:spPr/>
      <dgm:t>
        <a:bodyPr/>
        <a:lstStyle/>
        <a:p>
          <a:endParaRPr lang="en-AU" dirty="0"/>
        </a:p>
      </dgm:t>
    </dgm:pt>
    <dgm:pt modelId="{23D0AE83-358F-40C1-BC16-09C1CB26EBEF}" type="sibTrans" cxnId="{C9722C03-A594-4717-AC1D-9518A2CB6E08}">
      <dgm:prSet/>
      <dgm:spPr/>
      <dgm:t>
        <a:bodyPr/>
        <a:lstStyle/>
        <a:p>
          <a:endParaRPr lang="en-AU"/>
        </a:p>
      </dgm:t>
    </dgm:pt>
    <dgm:pt modelId="{3AB84223-EA44-4DA7-9718-3A76A755BC6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“Modern slavery” Definition</a:t>
          </a:r>
        </a:p>
      </dgm:t>
    </dgm:pt>
    <dgm:pt modelId="{1066BD90-1269-48DD-9815-097498B32D98}" type="parTrans" cxnId="{FFCB3E12-5EA0-448A-9D99-49A2E1D76CDF}">
      <dgm:prSet/>
      <dgm:spPr/>
      <dgm:t>
        <a:bodyPr/>
        <a:lstStyle/>
        <a:p>
          <a:endParaRPr lang="en-AU" dirty="0"/>
        </a:p>
      </dgm:t>
    </dgm:pt>
    <dgm:pt modelId="{8C945869-ECFD-4C40-9DF4-3477B0B6EC0E}" type="sibTrans" cxnId="{FFCB3E12-5EA0-448A-9D99-49A2E1D76CDF}">
      <dgm:prSet/>
      <dgm:spPr/>
      <dgm:t>
        <a:bodyPr/>
        <a:lstStyle/>
        <a:p>
          <a:endParaRPr lang="en-AU"/>
        </a:p>
      </dgm:t>
    </dgm:pt>
    <dgm:pt modelId="{C5C5E6C5-FF72-4A17-A089-3955B35ED33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18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300" dirty="0" smtClean="0"/>
            <a:t/>
          </a:r>
          <a:br>
            <a:rPr lang="en-AU" sz="1300" dirty="0" smtClean="0"/>
          </a:br>
          <a:r>
            <a:rPr lang="en-AU" sz="1600" dirty="0" smtClean="0"/>
            <a:t>Oversight and Penalties</a:t>
          </a:r>
          <a:r>
            <a:rPr lang="en-AU" sz="130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AU" sz="1300" dirty="0"/>
        </a:p>
      </dgm:t>
    </dgm:pt>
    <dgm:pt modelId="{33FAA9AB-49B8-4271-9145-5DBD4BA83534}" type="parTrans" cxnId="{E2F5CD56-F688-485A-AFF3-75FCC05347E0}">
      <dgm:prSet/>
      <dgm:spPr/>
      <dgm:t>
        <a:bodyPr/>
        <a:lstStyle/>
        <a:p>
          <a:endParaRPr lang="en-AU" dirty="0"/>
        </a:p>
      </dgm:t>
    </dgm:pt>
    <dgm:pt modelId="{9952AF68-8AB2-4A6D-A168-E6274818EFB9}" type="sibTrans" cxnId="{E2F5CD56-F688-485A-AFF3-75FCC05347E0}">
      <dgm:prSet/>
      <dgm:spPr/>
      <dgm:t>
        <a:bodyPr/>
        <a:lstStyle/>
        <a:p>
          <a:endParaRPr lang="en-AU"/>
        </a:p>
      </dgm:t>
    </dgm:pt>
    <dgm:pt modelId="{823FABC2-66AB-4964-B1E7-E1DB98FD4B68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C’lth vs NSW </a:t>
          </a:r>
        </a:p>
      </dgm:t>
    </dgm:pt>
    <dgm:pt modelId="{CB6C97FB-EA74-4D02-9F18-D83265BDABBC}" type="parTrans" cxnId="{C2D74A1B-97AF-42C5-8D81-3D59A7E483F0}">
      <dgm:prSet/>
      <dgm:spPr/>
      <dgm:t>
        <a:bodyPr/>
        <a:lstStyle/>
        <a:p>
          <a:endParaRPr lang="en-AU" dirty="0"/>
        </a:p>
      </dgm:t>
    </dgm:pt>
    <dgm:pt modelId="{E618B824-8344-488D-B738-2071857BFB27}" type="sibTrans" cxnId="{C2D74A1B-97AF-42C5-8D81-3D59A7E483F0}">
      <dgm:prSet/>
      <dgm:spPr/>
      <dgm:t>
        <a:bodyPr/>
        <a:lstStyle/>
        <a:p>
          <a:endParaRPr lang="en-AU"/>
        </a:p>
      </dgm:t>
    </dgm:pt>
    <dgm:pt modelId="{8FC7D628-B731-41AC-8970-796C8093B569}">
      <dgm:prSet phldrT="[Text]"/>
      <dgm:spPr/>
      <dgm:t>
        <a:bodyPr/>
        <a:lstStyle/>
        <a:p>
          <a:endParaRPr lang="en-AU" dirty="0"/>
        </a:p>
      </dgm:t>
    </dgm:pt>
    <dgm:pt modelId="{CD2C1493-B0B8-4D0B-BE7A-98D5F9DDD2D9}" type="parTrans" cxnId="{C0F24274-AC2E-48D0-8B94-C84C0C1A3A30}">
      <dgm:prSet/>
      <dgm:spPr/>
      <dgm:t>
        <a:bodyPr/>
        <a:lstStyle/>
        <a:p>
          <a:endParaRPr lang="en-AU"/>
        </a:p>
      </dgm:t>
    </dgm:pt>
    <dgm:pt modelId="{E434B717-C86B-4122-A46B-10600D4C2C14}" type="sibTrans" cxnId="{C0F24274-AC2E-48D0-8B94-C84C0C1A3A30}">
      <dgm:prSet/>
      <dgm:spPr/>
      <dgm:t>
        <a:bodyPr/>
        <a:lstStyle/>
        <a:p>
          <a:endParaRPr lang="en-AU"/>
        </a:p>
      </dgm:t>
    </dgm:pt>
    <dgm:pt modelId="{3799C639-E3E2-4B13-A54A-2BD89F79AF93}">
      <dgm:prSet/>
      <dgm:spPr/>
      <dgm:t>
        <a:bodyPr/>
        <a:lstStyle/>
        <a:p>
          <a:endParaRPr lang="en-AU"/>
        </a:p>
      </dgm:t>
    </dgm:pt>
    <dgm:pt modelId="{E103CD21-A7C0-4B17-894A-BE3B8F50AC3B}" type="parTrans" cxnId="{1FED42B8-7D86-4ECE-8EE7-F420C4F3D592}">
      <dgm:prSet/>
      <dgm:spPr/>
      <dgm:t>
        <a:bodyPr/>
        <a:lstStyle/>
        <a:p>
          <a:endParaRPr lang="en-AU"/>
        </a:p>
      </dgm:t>
    </dgm:pt>
    <dgm:pt modelId="{3F28EB98-DAA1-4B13-8D78-EFE954E107E0}" type="sibTrans" cxnId="{1FED42B8-7D86-4ECE-8EE7-F420C4F3D592}">
      <dgm:prSet/>
      <dgm:spPr/>
      <dgm:t>
        <a:bodyPr/>
        <a:lstStyle/>
        <a:p>
          <a:endParaRPr lang="en-AU"/>
        </a:p>
      </dgm:t>
    </dgm:pt>
    <dgm:pt modelId="{D0448A4C-A1FE-49E0-AD72-070B7C140103}" type="pres">
      <dgm:prSet presAssocID="{671E3481-EC87-461C-B721-9FB68BD874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5EDD8ED-95C6-4B4C-9F91-50C5636CF402}" type="pres">
      <dgm:prSet presAssocID="{8BB711FD-C57F-4B6D-956D-31E44E5CE467}" presName="centerShape" presStyleLbl="node0" presStyleIdx="0" presStyleCnt="1" custScaleX="108833" custScaleY="104791"/>
      <dgm:spPr/>
      <dgm:t>
        <a:bodyPr/>
        <a:lstStyle/>
        <a:p>
          <a:endParaRPr lang="en-AU"/>
        </a:p>
      </dgm:t>
    </dgm:pt>
    <dgm:pt modelId="{D8FEF865-95D6-47CE-A30F-AAA86B2E360E}" type="pres">
      <dgm:prSet presAssocID="{78AA81AC-598B-47BA-94B2-575ABB54A41A}" presName="Name9" presStyleLbl="parChTrans1D2" presStyleIdx="0" presStyleCnt="5"/>
      <dgm:spPr/>
      <dgm:t>
        <a:bodyPr/>
        <a:lstStyle/>
        <a:p>
          <a:endParaRPr lang="en-AU"/>
        </a:p>
      </dgm:t>
    </dgm:pt>
    <dgm:pt modelId="{625F70B3-D124-4159-A9FC-4F209AB23A71}" type="pres">
      <dgm:prSet presAssocID="{78AA81AC-598B-47BA-94B2-575ABB54A41A}" presName="connTx" presStyleLbl="parChTrans1D2" presStyleIdx="0" presStyleCnt="5"/>
      <dgm:spPr/>
      <dgm:t>
        <a:bodyPr/>
        <a:lstStyle/>
        <a:p>
          <a:endParaRPr lang="en-AU"/>
        </a:p>
      </dgm:t>
    </dgm:pt>
    <dgm:pt modelId="{E581D78A-4028-46A4-84E2-D9471D4804A6}" type="pres">
      <dgm:prSet presAssocID="{F5A4F6E1-640C-436A-BE7E-4C52C6E798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AA8CA0-8DC6-46B2-BA41-E65450A96779}" type="pres">
      <dgm:prSet presAssocID="{13AC7E9F-9127-4CDE-BCE3-0CF6DDA77012}" presName="Name9" presStyleLbl="parChTrans1D2" presStyleIdx="1" presStyleCnt="5"/>
      <dgm:spPr/>
      <dgm:t>
        <a:bodyPr/>
        <a:lstStyle/>
        <a:p>
          <a:endParaRPr lang="en-AU"/>
        </a:p>
      </dgm:t>
    </dgm:pt>
    <dgm:pt modelId="{645A636A-1316-4089-BD00-B81A4FB2F888}" type="pres">
      <dgm:prSet presAssocID="{13AC7E9F-9127-4CDE-BCE3-0CF6DDA77012}" presName="connTx" presStyleLbl="parChTrans1D2" presStyleIdx="1" presStyleCnt="5"/>
      <dgm:spPr/>
      <dgm:t>
        <a:bodyPr/>
        <a:lstStyle/>
        <a:p>
          <a:endParaRPr lang="en-AU"/>
        </a:p>
      </dgm:t>
    </dgm:pt>
    <dgm:pt modelId="{865E769A-48D1-4403-99E1-CB34170BF07D}" type="pres">
      <dgm:prSet presAssocID="{748A1180-3584-4B3E-A73F-679B1AEE66F8}" presName="node" presStyleLbl="node1" presStyleIdx="1" presStyleCnt="5" custRadScaleRad="97097" custRadScaleInc="244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4D263B-9D53-40AC-BDA8-1DDC74361E23}" type="pres">
      <dgm:prSet presAssocID="{1066BD90-1269-48DD-9815-097498B32D98}" presName="Name9" presStyleLbl="parChTrans1D2" presStyleIdx="2" presStyleCnt="5"/>
      <dgm:spPr/>
      <dgm:t>
        <a:bodyPr/>
        <a:lstStyle/>
        <a:p>
          <a:endParaRPr lang="en-AU"/>
        </a:p>
      </dgm:t>
    </dgm:pt>
    <dgm:pt modelId="{330C05E4-7A57-4B2E-A1CD-49761F896B23}" type="pres">
      <dgm:prSet presAssocID="{1066BD90-1269-48DD-9815-097498B32D98}" presName="connTx" presStyleLbl="parChTrans1D2" presStyleIdx="2" presStyleCnt="5"/>
      <dgm:spPr/>
      <dgm:t>
        <a:bodyPr/>
        <a:lstStyle/>
        <a:p>
          <a:endParaRPr lang="en-AU"/>
        </a:p>
      </dgm:t>
    </dgm:pt>
    <dgm:pt modelId="{9397F94B-A760-4E6D-AF6A-95E813E29EDC}" type="pres">
      <dgm:prSet presAssocID="{3AB84223-EA44-4DA7-9718-3A76A755BC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180F7F-0761-45A6-97AF-4B54DC4587C9}" type="pres">
      <dgm:prSet presAssocID="{33FAA9AB-49B8-4271-9145-5DBD4BA83534}" presName="Name9" presStyleLbl="parChTrans1D2" presStyleIdx="3" presStyleCnt="5"/>
      <dgm:spPr/>
      <dgm:t>
        <a:bodyPr/>
        <a:lstStyle/>
        <a:p>
          <a:endParaRPr lang="en-AU"/>
        </a:p>
      </dgm:t>
    </dgm:pt>
    <dgm:pt modelId="{09BC4DD6-70B7-4ED9-9434-148B8BBB06C1}" type="pres">
      <dgm:prSet presAssocID="{33FAA9AB-49B8-4271-9145-5DBD4BA83534}" presName="connTx" presStyleLbl="parChTrans1D2" presStyleIdx="3" presStyleCnt="5"/>
      <dgm:spPr/>
      <dgm:t>
        <a:bodyPr/>
        <a:lstStyle/>
        <a:p>
          <a:endParaRPr lang="en-AU"/>
        </a:p>
      </dgm:t>
    </dgm:pt>
    <dgm:pt modelId="{5398FC2A-6EC1-4717-92E0-1D7F11CCAEB3}" type="pres">
      <dgm:prSet presAssocID="{C5C5E6C5-FF72-4A17-A089-3955B35ED3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5A2907-C82E-4222-B60E-D2EC4BAF81CA}" type="pres">
      <dgm:prSet presAssocID="{CB6C97FB-EA74-4D02-9F18-D83265BDABBC}" presName="Name9" presStyleLbl="parChTrans1D2" presStyleIdx="4" presStyleCnt="5"/>
      <dgm:spPr/>
      <dgm:t>
        <a:bodyPr/>
        <a:lstStyle/>
        <a:p>
          <a:endParaRPr lang="en-AU"/>
        </a:p>
      </dgm:t>
    </dgm:pt>
    <dgm:pt modelId="{3A263203-93D2-487E-9A8F-DBD826F99674}" type="pres">
      <dgm:prSet presAssocID="{CB6C97FB-EA74-4D02-9F18-D83265BDABBC}" presName="connTx" presStyleLbl="parChTrans1D2" presStyleIdx="4" presStyleCnt="5"/>
      <dgm:spPr/>
      <dgm:t>
        <a:bodyPr/>
        <a:lstStyle/>
        <a:p>
          <a:endParaRPr lang="en-AU"/>
        </a:p>
      </dgm:t>
    </dgm:pt>
    <dgm:pt modelId="{57A765AC-82FC-4638-9496-05074B2153AF}" type="pres">
      <dgm:prSet presAssocID="{823FABC2-66AB-4964-B1E7-E1DB98FD4B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7B44DCF-20CA-41BB-86E4-8B11588005E2}" type="presOf" srcId="{13AC7E9F-9127-4CDE-BCE3-0CF6DDA77012}" destId="{645A636A-1316-4089-BD00-B81A4FB2F888}" srcOrd="1" destOrd="0" presId="urn:microsoft.com/office/officeart/2005/8/layout/radial1"/>
    <dgm:cxn modelId="{86E829B8-928C-43AD-85BA-C12BEDCACC96}" srcId="{671E3481-EC87-461C-B721-9FB68BD8748E}" destId="{8BB711FD-C57F-4B6D-956D-31E44E5CE467}" srcOrd="0" destOrd="0" parTransId="{ACAF9819-DED9-42B6-B625-F4B893CC24EF}" sibTransId="{9D78B6AC-32DE-4B5D-9023-D92185076F45}"/>
    <dgm:cxn modelId="{B21F1B6D-FF3E-47C3-AADA-D8A001F7B17D}" type="presOf" srcId="{823FABC2-66AB-4964-B1E7-E1DB98FD4B68}" destId="{57A765AC-82FC-4638-9496-05074B2153AF}" srcOrd="0" destOrd="0" presId="urn:microsoft.com/office/officeart/2005/8/layout/radial1"/>
    <dgm:cxn modelId="{C9546A18-6324-4B76-875F-3095405DE0E6}" type="presOf" srcId="{671E3481-EC87-461C-B721-9FB68BD8748E}" destId="{D0448A4C-A1FE-49E0-AD72-070B7C140103}" srcOrd="0" destOrd="0" presId="urn:microsoft.com/office/officeart/2005/8/layout/radial1"/>
    <dgm:cxn modelId="{65F9EB9C-01B3-4D91-82A3-3723508F7062}" type="presOf" srcId="{78AA81AC-598B-47BA-94B2-575ABB54A41A}" destId="{625F70B3-D124-4159-A9FC-4F209AB23A71}" srcOrd="1" destOrd="0" presId="urn:microsoft.com/office/officeart/2005/8/layout/radial1"/>
    <dgm:cxn modelId="{C2D74A1B-97AF-42C5-8D81-3D59A7E483F0}" srcId="{8BB711FD-C57F-4B6D-956D-31E44E5CE467}" destId="{823FABC2-66AB-4964-B1E7-E1DB98FD4B68}" srcOrd="4" destOrd="0" parTransId="{CB6C97FB-EA74-4D02-9F18-D83265BDABBC}" sibTransId="{E618B824-8344-488D-B738-2071857BFB27}"/>
    <dgm:cxn modelId="{DD53D86D-8154-4848-A1D8-C65289ED52A8}" type="presOf" srcId="{F5A4F6E1-640C-436A-BE7E-4C52C6E79876}" destId="{E581D78A-4028-46A4-84E2-D9471D4804A6}" srcOrd="0" destOrd="0" presId="urn:microsoft.com/office/officeart/2005/8/layout/radial1"/>
    <dgm:cxn modelId="{DE0A5F7D-6F8E-4EC1-99CF-6DA3224F49DD}" type="presOf" srcId="{8BB711FD-C57F-4B6D-956D-31E44E5CE467}" destId="{25EDD8ED-95C6-4B4C-9F91-50C5636CF402}" srcOrd="0" destOrd="0" presId="urn:microsoft.com/office/officeart/2005/8/layout/radial1"/>
    <dgm:cxn modelId="{E2F5CD56-F688-485A-AFF3-75FCC05347E0}" srcId="{8BB711FD-C57F-4B6D-956D-31E44E5CE467}" destId="{C5C5E6C5-FF72-4A17-A089-3955B35ED33E}" srcOrd="3" destOrd="0" parTransId="{33FAA9AB-49B8-4271-9145-5DBD4BA83534}" sibTransId="{9952AF68-8AB2-4A6D-A168-E6274818EFB9}"/>
    <dgm:cxn modelId="{C9722C03-A594-4717-AC1D-9518A2CB6E08}" srcId="{8BB711FD-C57F-4B6D-956D-31E44E5CE467}" destId="{748A1180-3584-4B3E-A73F-679B1AEE66F8}" srcOrd="1" destOrd="0" parTransId="{13AC7E9F-9127-4CDE-BCE3-0CF6DDA77012}" sibTransId="{23D0AE83-358F-40C1-BC16-09C1CB26EBEF}"/>
    <dgm:cxn modelId="{03244CD7-3E7B-4CE5-86BC-211842C67C5E}" type="presOf" srcId="{13AC7E9F-9127-4CDE-BCE3-0CF6DDA77012}" destId="{9DAA8CA0-8DC6-46B2-BA41-E65450A96779}" srcOrd="0" destOrd="0" presId="urn:microsoft.com/office/officeart/2005/8/layout/radial1"/>
    <dgm:cxn modelId="{0BF61032-500F-4232-B5C2-8E0355FF27CE}" srcId="{8BB711FD-C57F-4B6D-956D-31E44E5CE467}" destId="{F5A4F6E1-640C-436A-BE7E-4C52C6E79876}" srcOrd="0" destOrd="0" parTransId="{78AA81AC-598B-47BA-94B2-575ABB54A41A}" sibTransId="{BF05164D-F158-4F84-9DFA-6AB314B7F58E}"/>
    <dgm:cxn modelId="{A21547F9-10F2-474A-960F-41699E84C1D8}" type="presOf" srcId="{33FAA9AB-49B8-4271-9145-5DBD4BA83534}" destId="{A8180F7F-0761-45A6-97AF-4B54DC4587C9}" srcOrd="0" destOrd="0" presId="urn:microsoft.com/office/officeart/2005/8/layout/radial1"/>
    <dgm:cxn modelId="{CF65859C-EC86-4D17-9438-12D4F90ADDD5}" type="presOf" srcId="{748A1180-3584-4B3E-A73F-679B1AEE66F8}" destId="{865E769A-48D1-4403-99E1-CB34170BF07D}" srcOrd="0" destOrd="0" presId="urn:microsoft.com/office/officeart/2005/8/layout/radial1"/>
    <dgm:cxn modelId="{C0F24274-AC2E-48D0-8B94-C84C0C1A3A30}" srcId="{671E3481-EC87-461C-B721-9FB68BD8748E}" destId="{8FC7D628-B731-41AC-8970-796C8093B569}" srcOrd="1" destOrd="0" parTransId="{CD2C1493-B0B8-4D0B-BE7A-98D5F9DDD2D9}" sibTransId="{E434B717-C86B-4122-A46B-10600D4C2C14}"/>
    <dgm:cxn modelId="{17530A14-275F-4845-9705-5265C3C0E9C1}" type="presOf" srcId="{3AB84223-EA44-4DA7-9718-3A76A755BC65}" destId="{9397F94B-A760-4E6D-AF6A-95E813E29EDC}" srcOrd="0" destOrd="0" presId="urn:microsoft.com/office/officeart/2005/8/layout/radial1"/>
    <dgm:cxn modelId="{1FED42B8-7D86-4ECE-8EE7-F420C4F3D592}" srcId="{671E3481-EC87-461C-B721-9FB68BD8748E}" destId="{3799C639-E3E2-4B13-A54A-2BD89F79AF93}" srcOrd="2" destOrd="0" parTransId="{E103CD21-A7C0-4B17-894A-BE3B8F50AC3B}" sibTransId="{3F28EB98-DAA1-4B13-8D78-EFE954E107E0}"/>
    <dgm:cxn modelId="{183FEFB8-E1F2-4D43-8BA8-519432F61ADD}" type="presOf" srcId="{78AA81AC-598B-47BA-94B2-575ABB54A41A}" destId="{D8FEF865-95D6-47CE-A30F-AAA86B2E360E}" srcOrd="0" destOrd="0" presId="urn:microsoft.com/office/officeart/2005/8/layout/radial1"/>
    <dgm:cxn modelId="{13BB1C00-872E-40E8-9F56-95E5E01F37E9}" type="presOf" srcId="{CB6C97FB-EA74-4D02-9F18-D83265BDABBC}" destId="{E95A2907-C82E-4222-B60E-D2EC4BAF81CA}" srcOrd="0" destOrd="0" presId="urn:microsoft.com/office/officeart/2005/8/layout/radial1"/>
    <dgm:cxn modelId="{B90D1146-B3C9-49A8-8716-978709035E56}" type="presOf" srcId="{1066BD90-1269-48DD-9815-097498B32D98}" destId="{0E4D263B-9D53-40AC-BDA8-1DDC74361E23}" srcOrd="0" destOrd="0" presId="urn:microsoft.com/office/officeart/2005/8/layout/radial1"/>
    <dgm:cxn modelId="{02FBFAE3-2A57-4559-9792-635B3CC13AD8}" type="presOf" srcId="{CB6C97FB-EA74-4D02-9F18-D83265BDABBC}" destId="{3A263203-93D2-487E-9A8F-DBD826F99674}" srcOrd="1" destOrd="0" presId="urn:microsoft.com/office/officeart/2005/8/layout/radial1"/>
    <dgm:cxn modelId="{1B361824-BF7A-426E-8F5F-4B1FE01F2322}" type="presOf" srcId="{33FAA9AB-49B8-4271-9145-5DBD4BA83534}" destId="{09BC4DD6-70B7-4ED9-9434-148B8BBB06C1}" srcOrd="1" destOrd="0" presId="urn:microsoft.com/office/officeart/2005/8/layout/radial1"/>
    <dgm:cxn modelId="{20D4BD78-E8CB-4676-BA8F-58C4B6C41B9E}" type="presOf" srcId="{C5C5E6C5-FF72-4A17-A089-3955B35ED33E}" destId="{5398FC2A-6EC1-4717-92E0-1D7F11CCAEB3}" srcOrd="0" destOrd="0" presId="urn:microsoft.com/office/officeart/2005/8/layout/radial1"/>
    <dgm:cxn modelId="{7E928AB6-0BDB-4AA4-95F9-F680D9194B7E}" type="presOf" srcId="{1066BD90-1269-48DD-9815-097498B32D98}" destId="{330C05E4-7A57-4B2E-A1CD-49761F896B23}" srcOrd="1" destOrd="0" presId="urn:microsoft.com/office/officeart/2005/8/layout/radial1"/>
    <dgm:cxn modelId="{FFCB3E12-5EA0-448A-9D99-49A2E1D76CDF}" srcId="{8BB711FD-C57F-4B6D-956D-31E44E5CE467}" destId="{3AB84223-EA44-4DA7-9718-3A76A755BC65}" srcOrd="2" destOrd="0" parTransId="{1066BD90-1269-48DD-9815-097498B32D98}" sibTransId="{8C945869-ECFD-4C40-9DF4-3477B0B6EC0E}"/>
    <dgm:cxn modelId="{4ABD329D-5FB2-4178-A543-DEFFD4774B41}" type="presParOf" srcId="{D0448A4C-A1FE-49E0-AD72-070B7C140103}" destId="{25EDD8ED-95C6-4B4C-9F91-50C5636CF402}" srcOrd="0" destOrd="0" presId="urn:microsoft.com/office/officeart/2005/8/layout/radial1"/>
    <dgm:cxn modelId="{DAECDA7F-E5FF-42AE-BC75-6EE3DFE0DA63}" type="presParOf" srcId="{D0448A4C-A1FE-49E0-AD72-070B7C140103}" destId="{D8FEF865-95D6-47CE-A30F-AAA86B2E360E}" srcOrd="1" destOrd="0" presId="urn:microsoft.com/office/officeart/2005/8/layout/radial1"/>
    <dgm:cxn modelId="{71145800-D4AA-46D4-B523-83DCCF8E8264}" type="presParOf" srcId="{D8FEF865-95D6-47CE-A30F-AAA86B2E360E}" destId="{625F70B3-D124-4159-A9FC-4F209AB23A71}" srcOrd="0" destOrd="0" presId="urn:microsoft.com/office/officeart/2005/8/layout/radial1"/>
    <dgm:cxn modelId="{67567F87-2389-4C5D-BCDF-9C7E7AC3A0B6}" type="presParOf" srcId="{D0448A4C-A1FE-49E0-AD72-070B7C140103}" destId="{E581D78A-4028-46A4-84E2-D9471D4804A6}" srcOrd="2" destOrd="0" presId="urn:microsoft.com/office/officeart/2005/8/layout/radial1"/>
    <dgm:cxn modelId="{BDB16F2B-CD0C-4A7E-81B3-F11D84BF2CDA}" type="presParOf" srcId="{D0448A4C-A1FE-49E0-AD72-070B7C140103}" destId="{9DAA8CA0-8DC6-46B2-BA41-E65450A96779}" srcOrd="3" destOrd="0" presId="urn:microsoft.com/office/officeart/2005/8/layout/radial1"/>
    <dgm:cxn modelId="{56C9AC85-1A5E-478B-A90A-B062870BF747}" type="presParOf" srcId="{9DAA8CA0-8DC6-46B2-BA41-E65450A96779}" destId="{645A636A-1316-4089-BD00-B81A4FB2F888}" srcOrd="0" destOrd="0" presId="urn:microsoft.com/office/officeart/2005/8/layout/radial1"/>
    <dgm:cxn modelId="{193AAA35-393F-4DB1-B014-F9D51D82F234}" type="presParOf" srcId="{D0448A4C-A1FE-49E0-AD72-070B7C140103}" destId="{865E769A-48D1-4403-99E1-CB34170BF07D}" srcOrd="4" destOrd="0" presId="urn:microsoft.com/office/officeart/2005/8/layout/radial1"/>
    <dgm:cxn modelId="{39E37751-33AE-4206-BC4A-467E8F6CC174}" type="presParOf" srcId="{D0448A4C-A1FE-49E0-AD72-070B7C140103}" destId="{0E4D263B-9D53-40AC-BDA8-1DDC74361E23}" srcOrd="5" destOrd="0" presId="urn:microsoft.com/office/officeart/2005/8/layout/radial1"/>
    <dgm:cxn modelId="{89735CF2-C829-4E52-B0BA-0FA561BAF7F2}" type="presParOf" srcId="{0E4D263B-9D53-40AC-BDA8-1DDC74361E23}" destId="{330C05E4-7A57-4B2E-A1CD-49761F896B23}" srcOrd="0" destOrd="0" presId="urn:microsoft.com/office/officeart/2005/8/layout/radial1"/>
    <dgm:cxn modelId="{FD8E9999-E905-4E3E-9D1E-3C16FD765B88}" type="presParOf" srcId="{D0448A4C-A1FE-49E0-AD72-070B7C140103}" destId="{9397F94B-A760-4E6D-AF6A-95E813E29EDC}" srcOrd="6" destOrd="0" presId="urn:microsoft.com/office/officeart/2005/8/layout/radial1"/>
    <dgm:cxn modelId="{88094464-D8AE-4AE9-9F28-F7714E8363AC}" type="presParOf" srcId="{D0448A4C-A1FE-49E0-AD72-070B7C140103}" destId="{A8180F7F-0761-45A6-97AF-4B54DC4587C9}" srcOrd="7" destOrd="0" presId="urn:microsoft.com/office/officeart/2005/8/layout/radial1"/>
    <dgm:cxn modelId="{76C096F7-2AF3-4701-BAE9-A9BD4282253C}" type="presParOf" srcId="{A8180F7F-0761-45A6-97AF-4B54DC4587C9}" destId="{09BC4DD6-70B7-4ED9-9434-148B8BBB06C1}" srcOrd="0" destOrd="0" presId="urn:microsoft.com/office/officeart/2005/8/layout/radial1"/>
    <dgm:cxn modelId="{F3E33A4E-0F7C-46FB-9041-AEAC095F39C5}" type="presParOf" srcId="{D0448A4C-A1FE-49E0-AD72-070B7C140103}" destId="{5398FC2A-6EC1-4717-92E0-1D7F11CCAEB3}" srcOrd="8" destOrd="0" presId="urn:microsoft.com/office/officeart/2005/8/layout/radial1"/>
    <dgm:cxn modelId="{9C5795EB-AE26-4833-A5A0-0A1606AC0BE0}" type="presParOf" srcId="{D0448A4C-A1FE-49E0-AD72-070B7C140103}" destId="{E95A2907-C82E-4222-B60E-D2EC4BAF81CA}" srcOrd="9" destOrd="0" presId="urn:microsoft.com/office/officeart/2005/8/layout/radial1"/>
    <dgm:cxn modelId="{EBE31AC2-34C9-45D5-9335-E746D621E90C}" type="presParOf" srcId="{E95A2907-C82E-4222-B60E-D2EC4BAF81CA}" destId="{3A263203-93D2-487E-9A8F-DBD826F99674}" srcOrd="0" destOrd="0" presId="urn:microsoft.com/office/officeart/2005/8/layout/radial1"/>
    <dgm:cxn modelId="{A7AD2B29-3454-4396-B36B-7988E8B842AD}" type="presParOf" srcId="{D0448A4C-A1FE-49E0-AD72-070B7C140103}" destId="{57A765AC-82FC-4638-9496-05074B2153A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DD8ED-95C6-4B4C-9F91-50C5636CF402}">
      <dsp:nvSpPr>
        <dsp:cNvPr id="0" name=""/>
        <dsp:cNvSpPr/>
      </dsp:nvSpPr>
      <dsp:spPr>
        <a:xfrm>
          <a:off x="1627212" y="1905386"/>
          <a:ext cx="1465935" cy="141149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Commenced 1 Jan 2019</a:t>
          </a:r>
          <a:endParaRPr lang="en-AU" sz="1400" kern="1200" dirty="0"/>
        </a:p>
      </dsp:txBody>
      <dsp:txXfrm>
        <a:off x="1841893" y="2112094"/>
        <a:ext cx="1036573" cy="998075"/>
      </dsp:txXfrm>
    </dsp:sp>
    <dsp:sp modelId="{D8FEF865-95D6-47CE-A30F-AAA86B2E360E}">
      <dsp:nvSpPr>
        <dsp:cNvPr id="0" name=""/>
        <dsp:cNvSpPr/>
      </dsp:nvSpPr>
      <dsp:spPr>
        <a:xfrm rot="16200000">
          <a:off x="2172664" y="1692189"/>
          <a:ext cx="375031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75031" y="2568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2350804" y="1708495"/>
        <a:ext cx="18751" cy="18751"/>
      </dsp:txXfrm>
    </dsp:sp>
    <dsp:sp modelId="{E581D78A-4028-46A4-84E2-D9471D4804A6}">
      <dsp:nvSpPr>
        <dsp:cNvPr id="0" name=""/>
        <dsp:cNvSpPr/>
      </dsp:nvSpPr>
      <dsp:spPr>
        <a:xfrm>
          <a:off x="1686700" y="183396"/>
          <a:ext cx="1346958" cy="134695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Eligible Criteria </a:t>
          </a:r>
          <a:endParaRPr lang="en-AU" sz="1600" kern="1200" dirty="0"/>
        </a:p>
      </dsp:txBody>
      <dsp:txXfrm>
        <a:off x="1883957" y="380653"/>
        <a:ext cx="952444" cy="952444"/>
      </dsp:txXfrm>
    </dsp:sp>
    <dsp:sp modelId="{9DAA8CA0-8DC6-46B2-BA41-E65450A96779}">
      <dsp:nvSpPr>
        <dsp:cNvPr id="0" name=""/>
        <dsp:cNvSpPr/>
      </dsp:nvSpPr>
      <dsp:spPr>
        <a:xfrm rot="20572834">
          <a:off x="3051665" y="2326360"/>
          <a:ext cx="299368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299368" y="2568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193865" y="2344558"/>
        <a:ext cx="14968" cy="14968"/>
      </dsp:txXfrm>
    </dsp:sp>
    <dsp:sp modelId="{865E769A-48D1-4403-99E1-CB34170BF07D}">
      <dsp:nvSpPr>
        <dsp:cNvPr id="0" name=""/>
        <dsp:cNvSpPr/>
      </dsp:nvSpPr>
      <dsp:spPr>
        <a:xfrm>
          <a:off x="3314562" y="1436253"/>
          <a:ext cx="1346958" cy="1346958"/>
        </a:xfrm>
        <a:prstGeom prst="ellipse">
          <a:avLst/>
        </a:prstGeom>
        <a:solidFill>
          <a:schemeClr val="accent3">
            <a:shade val="80000"/>
            <a:hueOff val="177696"/>
            <a:satOff val="-18254"/>
            <a:lumOff val="9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Modern Slavery Statement</a:t>
          </a:r>
          <a:endParaRPr lang="en-AU" sz="1600" kern="1200" dirty="0"/>
        </a:p>
      </dsp:txBody>
      <dsp:txXfrm>
        <a:off x="3511819" y="1633510"/>
        <a:ext cx="952444" cy="952444"/>
      </dsp:txXfrm>
    </dsp:sp>
    <dsp:sp modelId="{0E4D263B-9D53-40AC-BDA8-1DDC74361E23}">
      <dsp:nvSpPr>
        <dsp:cNvPr id="0" name=""/>
        <dsp:cNvSpPr/>
      </dsp:nvSpPr>
      <dsp:spPr>
        <a:xfrm rot="3240000">
          <a:off x="2704901" y="3311779"/>
          <a:ext cx="3659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65972" y="2568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2878739" y="3328311"/>
        <a:ext cx="18298" cy="18298"/>
      </dsp:txXfrm>
    </dsp:sp>
    <dsp:sp modelId="{9397F94B-A760-4E6D-AF6A-95E813E29EDC}">
      <dsp:nvSpPr>
        <dsp:cNvPr id="0" name=""/>
        <dsp:cNvSpPr/>
      </dsp:nvSpPr>
      <dsp:spPr>
        <a:xfrm>
          <a:off x="2717827" y="3356876"/>
          <a:ext cx="1346958" cy="1346958"/>
        </a:xfrm>
        <a:prstGeom prst="ellipse">
          <a:avLst/>
        </a:prstGeom>
        <a:solidFill>
          <a:schemeClr val="accent3">
            <a:shade val="80000"/>
            <a:hueOff val="355392"/>
            <a:satOff val="-36509"/>
            <a:lumOff val="196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“Modern slavery” Definition</a:t>
          </a:r>
        </a:p>
      </dsp:txBody>
      <dsp:txXfrm>
        <a:off x="2915084" y="3554133"/>
        <a:ext cx="952444" cy="952444"/>
      </dsp:txXfrm>
    </dsp:sp>
    <dsp:sp modelId="{A8180F7F-0761-45A6-97AF-4B54DC4587C9}">
      <dsp:nvSpPr>
        <dsp:cNvPr id="0" name=""/>
        <dsp:cNvSpPr/>
      </dsp:nvSpPr>
      <dsp:spPr>
        <a:xfrm rot="7560000">
          <a:off x="1649485" y="3311779"/>
          <a:ext cx="365972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65972" y="2568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 rot="10800000">
        <a:off x="1823322" y="3328311"/>
        <a:ext cx="18298" cy="18298"/>
      </dsp:txXfrm>
    </dsp:sp>
    <dsp:sp modelId="{5398FC2A-6EC1-4717-92E0-1D7F11CCAEB3}">
      <dsp:nvSpPr>
        <dsp:cNvPr id="0" name=""/>
        <dsp:cNvSpPr/>
      </dsp:nvSpPr>
      <dsp:spPr>
        <a:xfrm>
          <a:off x="655574" y="3356876"/>
          <a:ext cx="1346958" cy="1346958"/>
        </a:xfrm>
        <a:prstGeom prst="ellipse">
          <a:avLst/>
        </a:prstGeom>
        <a:solidFill>
          <a:schemeClr val="accent3">
            <a:shade val="80000"/>
            <a:hueOff val="533088"/>
            <a:satOff val="-54763"/>
            <a:lumOff val="294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300" kern="1200" dirty="0" smtClean="0"/>
            <a:t/>
          </a:r>
          <a:br>
            <a:rPr lang="en-AU" sz="1300" kern="1200" dirty="0" smtClean="0"/>
          </a:br>
          <a:r>
            <a:rPr lang="en-AU" sz="1600" kern="1200" dirty="0" smtClean="0"/>
            <a:t>Oversight and Penalties</a:t>
          </a:r>
          <a:r>
            <a:rPr lang="en-AU" sz="13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AU" sz="1300" kern="1200" dirty="0"/>
        </a:p>
      </dsp:txBody>
      <dsp:txXfrm>
        <a:off x="852831" y="3554133"/>
        <a:ext cx="952444" cy="952444"/>
      </dsp:txXfrm>
    </dsp:sp>
    <dsp:sp modelId="{E95A2907-C82E-4222-B60E-D2EC4BAF81CA}">
      <dsp:nvSpPr>
        <dsp:cNvPr id="0" name=""/>
        <dsp:cNvSpPr/>
      </dsp:nvSpPr>
      <dsp:spPr>
        <a:xfrm rot="11880000">
          <a:off x="1323720" y="2305634"/>
          <a:ext cx="350546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50546" y="2568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 rot="10800000">
        <a:off x="1490230" y="2322552"/>
        <a:ext cx="17527" cy="17527"/>
      </dsp:txXfrm>
    </dsp:sp>
    <dsp:sp modelId="{57A765AC-82FC-4638-9496-05074B2153AF}">
      <dsp:nvSpPr>
        <dsp:cNvPr id="0" name=""/>
        <dsp:cNvSpPr/>
      </dsp:nvSpPr>
      <dsp:spPr>
        <a:xfrm>
          <a:off x="18303" y="1395558"/>
          <a:ext cx="1346958" cy="1346958"/>
        </a:xfrm>
        <a:prstGeom prst="ellipse">
          <a:avLst/>
        </a:prstGeom>
        <a:solidFill>
          <a:schemeClr val="accent3">
            <a:shade val="80000"/>
            <a:hueOff val="710784"/>
            <a:satOff val="-73017"/>
            <a:lumOff val="39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C’lth vs NSW </a:t>
          </a:r>
        </a:p>
      </dsp:txBody>
      <dsp:txXfrm>
        <a:off x="215560" y="1592815"/>
        <a:ext cx="952444" cy="95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7D5E-9310-40D4-A99A-A91F32A2723E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27C8-BA98-4282-ADC5-DF7125FD3F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/>
              <a:t>NOTES TAKEN OUT OF SLIDE</a:t>
            </a:r>
          </a:p>
          <a:p>
            <a:pPr fontAlgn="ctr"/>
            <a:r>
              <a:rPr lang="en-GB" sz="1000" b="1" dirty="0"/>
              <a:t>Criteria: </a:t>
            </a:r>
          </a:p>
          <a:p>
            <a:pPr marL="179412" indent="-179412" fontAlgn="ctr">
              <a:buFont typeface="Arial" panose="020B0604020202020204" pitchFamily="34" charset="0"/>
              <a:buChar char="•"/>
            </a:pPr>
            <a:r>
              <a:rPr lang="en-US" sz="1000" dirty="0"/>
              <a:t>Entity” with </a:t>
            </a:r>
            <a:r>
              <a:rPr lang="en-AU" sz="1000" dirty="0"/>
              <a:t>≥$100 million of consolidated revenue over previous 12 months.</a:t>
            </a:r>
          </a:p>
          <a:p>
            <a:pPr marL="179412" indent="-179412" fontAlgn="ctr">
              <a:buFont typeface="Arial" panose="020B0604020202020204" pitchFamily="34" charset="0"/>
              <a:buChar char="•"/>
            </a:pPr>
            <a:r>
              <a:rPr lang="en-AU" sz="1000" dirty="0"/>
              <a:t>Entities not captured can report voluntarily</a:t>
            </a:r>
          </a:p>
          <a:p>
            <a:pPr marL="179412" indent="-179412" fontAlgn="ctr">
              <a:buFont typeface="Arial" panose="020B0604020202020204" pitchFamily="34" charset="0"/>
              <a:buChar char="•"/>
            </a:pPr>
            <a:r>
              <a:rPr lang="en-US" sz="1000" dirty="0"/>
              <a:t>Entities (very broad defintion, linked to Tax act) that reside or operate a business in Australia)</a:t>
            </a:r>
          </a:p>
          <a:p>
            <a:pPr marL="657847" lvl="1" indent="-179412" fontAlgn="ctr">
              <a:buFont typeface="Arial" panose="020B0604020202020204" pitchFamily="34" charset="0"/>
              <a:buChar char="•"/>
            </a:pPr>
            <a:r>
              <a:rPr lang="en-US" sz="1000" dirty="0"/>
              <a:t>Tricky bit – </a:t>
            </a:r>
            <a:r>
              <a:rPr lang="en-US" sz="1000" b="1" i="1" dirty="0"/>
              <a:t>the Act has very long tentacles</a:t>
            </a:r>
            <a:r>
              <a:rPr lang="en-US" sz="1000" dirty="0"/>
              <a:t>: captures the entities you own or control</a:t>
            </a:r>
          </a:p>
          <a:p>
            <a:pPr marL="657847" lvl="1" indent="-179412" fontAlgn="ctr">
              <a:buFont typeface="Arial" panose="020B0604020202020204" pitchFamily="34" charset="0"/>
              <a:buChar char="•"/>
            </a:pPr>
            <a:r>
              <a:rPr lang="en-US" sz="1000" dirty="0"/>
              <a:t>If any super Trustee or repsonsible entity, owns or controls another entity, that entity is captured and will </a:t>
            </a:r>
          </a:p>
          <a:p>
            <a:pPr marL="1136282" lvl="2" indent="-179412" fontAlgn="ctr">
              <a:buFont typeface="Arial" panose="020B0604020202020204" pitchFamily="34" charset="0"/>
              <a:buChar char="•"/>
            </a:pPr>
            <a:r>
              <a:rPr lang="en-US" sz="1000" dirty="0"/>
              <a:t>control as </a:t>
            </a:r>
            <a:r>
              <a:rPr lang="en-US" sz="1000" i="1" dirty="0"/>
              <a:t>defined </a:t>
            </a:r>
            <a:r>
              <a:rPr lang="en-US" sz="1000" dirty="0"/>
              <a:t>in the accounting standards</a:t>
            </a:r>
            <a:endParaRPr lang="en-AU" sz="1000" dirty="0"/>
          </a:p>
          <a:p>
            <a:r>
              <a:rPr lang="en-GB" sz="1000" b="1" dirty="0"/>
              <a:t>Statement: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Director must sign the Statement – that’s unusual.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First reporting period :1 July 2019-30 June 2020 with reports due by 31 December 2020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Prescribed content requirements, ‘mandatory criteria’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Draft Guidance consultation finished, final guidance… soon?</a:t>
            </a:r>
          </a:p>
          <a:p>
            <a:endParaRPr lang="en-GB" sz="1000" b="1" dirty="0"/>
          </a:p>
          <a:p>
            <a:r>
              <a:rPr lang="en-GB" sz="1000" b="1" dirty="0"/>
              <a:t>Definition:</a:t>
            </a:r>
          </a:p>
          <a:p>
            <a:r>
              <a:rPr lang="en-US" sz="1000" dirty="0"/>
              <a:t>A range of  exploitative practices:</a:t>
            </a:r>
          </a:p>
          <a:p>
            <a:r>
              <a:rPr lang="en-AU" sz="1000" dirty="0"/>
              <a:t>slavery, servitude, worst forms of child labour, forced labour, human trafficking, debt bondage, slavery like practices, forced marriage and deceptive recruiting for labour or services.</a:t>
            </a:r>
          </a:p>
          <a:p>
            <a:r>
              <a:rPr lang="en-US" sz="1000" dirty="0"/>
              <a:t>Link to the Crimes code. </a:t>
            </a:r>
          </a:p>
          <a:p>
            <a:r>
              <a:rPr lang="en-US" sz="1000" dirty="0"/>
              <a:t>Be mindful of this, if you find illegal practices then you may consider legal advice on those specific findings. More of this in US.</a:t>
            </a:r>
          </a:p>
          <a:p>
            <a:endParaRPr lang="en-AU" sz="1000" dirty="0"/>
          </a:p>
          <a:p>
            <a:r>
              <a:rPr lang="en-GB" sz="1000" b="1" dirty="0"/>
              <a:t>Oversight/Penalties: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US" sz="1000" dirty="0"/>
              <a:t>No penalties, it’s the public spotlight and stakeholder interest. </a:t>
            </a:r>
            <a:endParaRPr lang="en-AU" sz="1000" dirty="0"/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Department of Home Affairs. </a:t>
            </a:r>
            <a:r>
              <a:rPr lang="en-US" sz="1000" dirty="0"/>
              <a:t>No commissioner or special powers (UK has independent anti slavery commissioner)</a:t>
            </a:r>
            <a:endParaRPr lang="en-AU" sz="1000" dirty="0"/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No express penalties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Modern Slavery Statement Register (Public)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Reputational Damage </a:t>
            </a:r>
          </a:p>
          <a:p>
            <a:r>
              <a:rPr lang="en-GB" sz="1000" b="1" dirty="0"/>
              <a:t>NSW Legislation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US" sz="1000" dirty="0"/>
              <a:t>Passed but may not come into effect. </a:t>
            </a:r>
            <a:endParaRPr lang="en-AU" sz="1000" dirty="0"/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Eligibility ≥$50 million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Penalties -$1.1M</a:t>
            </a:r>
          </a:p>
          <a:p>
            <a:pPr marL="179412" indent="-179412">
              <a:buFont typeface="Arial" panose="020B0604020202020204" pitchFamily="34" charset="0"/>
              <a:buChar char="•"/>
            </a:pPr>
            <a:r>
              <a:rPr lang="en-AU" sz="1000" dirty="0"/>
              <a:t>Anti-Slavery Commissioner</a:t>
            </a:r>
          </a:p>
        </p:txBody>
      </p:sp>
    </p:spTree>
    <p:extLst>
      <p:ext uri="{BB962C8B-B14F-4D97-AF65-F5344CB8AC3E}">
        <p14:creationId xmlns:p14="http://schemas.microsoft.com/office/powerpoint/2010/main" val="1511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90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0386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9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7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8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6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4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5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8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857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4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622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24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2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7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576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7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600" dirty="0" err="1">
              <a:solidFill>
                <a:srgbClr val="000000"/>
              </a:solidFill>
            </a:endParaRPr>
          </a:p>
        </p:txBody>
      </p:sp>
      <p:grpSp>
        <p:nvGrpSpPr>
          <p:cNvPr id="11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89984" cy="6134100"/>
            <a:chOff x="0" y="0"/>
            <a:chExt cx="9601200" cy="6134100"/>
          </a:xfrm>
        </p:grpSpPr>
        <p:sp>
          <p:nvSpPr>
            <p:cNvPr id="4" name="CoverAnchorTriangle1"/>
            <p:cNvSpPr/>
            <p:nvPr userDrawn="1"/>
          </p:nvSpPr>
          <p:spPr>
            <a:xfrm>
              <a:off x="0" y="0"/>
              <a:ext cx="1765300" cy="15240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5" name="CoverAnchorTriangle2"/>
            <p:cNvSpPr/>
            <p:nvPr userDrawn="1"/>
          </p:nvSpPr>
          <p:spPr>
            <a:xfrm>
              <a:off x="0" y="4610100"/>
              <a:ext cx="1765300" cy="15240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" name="CoverAnchorTriangle3"/>
            <p:cNvSpPr/>
            <p:nvPr userDrawn="1"/>
          </p:nvSpPr>
          <p:spPr>
            <a:xfrm>
              <a:off x="7835900" y="0"/>
              <a:ext cx="1765300" cy="15240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CoverAnchorTriangle4"/>
            <p:cNvSpPr/>
            <p:nvPr userDrawn="1"/>
          </p:nvSpPr>
          <p:spPr>
            <a:xfrm>
              <a:off x="7835900" y="4610100"/>
              <a:ext cx="1765300" cy="15240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8" name="CoverTriangle1"/>
            <p:cNvSpPr/>
            <p:nvPr userDrawn="1"/>
          </p:nvSpPr>
          <p:spPr>
            <a:xfrm>
              <a:off x="6070600" y="4610100"/>
              <a:ext cx="1765300" cy="1524000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9" name="CoverTriangle2"/>
            <p:cNvSpPr/>
            <p:nvPr userDrawn="1"/>
          </p:nvSpPr>
          <p:spPr>
            <a:xfrm flipV="1">
              <a:off x="6953250" y="4610100"/>
              <a:ext cx="1765300" cy="1524000"/>
            </a:xfrm>
            <a:prstGeom prst="triangle">
              <a:avLst/>
            </a:prstGeom>
            <a:noFill/>
            <a:ln w="12700">
              <a:solidFill>
                <a:schemeClr val="accent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0" name="CoverTriangle3"/>
            <p:cNvSpPr/>
            <p:nvPr userDrawn="1"/>
          </p:nvSpPr>
          <p:spPr>
            <a:xfrm>
              <a:off x="6953250" y="3086100"/>
              <a:ext cx="1765300" cy="1524000"/>
            </a:xfrm>
            <a:prstGeom prst="triangle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8098" y="1242000"/>
            <a:ext cx="10366285" cy="430887"/>
          </a:xfrm>
        </p:spPr>
        <p:txBody>
          <a:bodyPr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7239" y="1998000"/>
            <a:ext cx="6161267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ENTER DATE HERE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70" y="6431627"/>
            <a:ext cx="4353566" cy="128847"/>
          </a:xfrm>
          <a:prstGeom prst="rect">
            <a:avLst/>
          </a:prstGeom>
        </p:spPr>
      </p:pic>
      <p:sp>
        <p:nvSpPr>
          <p:cNvPr id="14" name="BrandTagline"/>
          <p:cNvSpPr txBox="1"/>
          <p:nvPr userDrawn="1"/>
        </p:nvSpPr>
        <p:spPr>
          <a:xfrm>
            <a:off x="524040" y="412750"/>
            <a:ext cx="483729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AU" sz="1000" b="1" kern="100" cap="all" spc="200">
                <a:solidFill>
                  <a:srgbClr val="BFBFBF"/>
                </a:solidFill>
              </a:rPr>
              <a:t>Health Wealth Career</a:t>
            </a:r>
            <a:endParaRPr lang="en-AU" sz="1000" b="1" kern="100" cap="all" spc="200" dirty="0" err="1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0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2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0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2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22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9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6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90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5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199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41" y="1308101"/>
            <a:ext cx="11153996" cy="4765675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1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4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777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12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36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777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6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41" y="1308101"/>
            <a:ext cx="11153996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0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040" y="1308101"/>
            <a:ext cx="5260867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170" y="1308101"/>
            <a:ext cx="5260867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6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4040" y="1308101"/>
            <a:ext cx="3421006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8257029" y="1308101"/>
            <a:ext cx="3421006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4390535" y="1308101"/>
            <a:ext cx="3421006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7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4041" y="1308100"/>
            <a:ext cx="11153996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24041" y="2176781"/>
            <a:ext cx="11153996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76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277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52" y="2878074"/>
            <a:ext cx="64664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8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1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1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677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9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98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97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8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163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7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8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2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8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7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16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744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0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291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1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286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467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5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83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2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69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835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82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731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2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375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9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61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23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15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1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1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2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4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2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3030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4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30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73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59" Type="http://schemas.openxmlformats.org/officeDocument/2006/relationships/theme" Target="../theme/theme4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Relationship Id="rId57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60" Type="http://schemas.openxmlformats.org/officeDocument/2006/relationships/image" Target="../media/image3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C079-57DD-45D5-A7D6-AFCE601DB20D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9447-1685-46FA-9B46-ADD1D5AE5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0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24041" y="412750"/>
            <a:ext cx="11153996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524041" y="1308101"/>
            <a:ext cx="11153996" cy="4765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11113686" y="6438900"/>
            <a:ext cx="56435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524041" y="6438900"/>
            <a:ext cx="36067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000">
                <a:solidFill>
                  <a:srgbClr val="808080"/>
                </a:solidFill>
                <a:cs typeface="Arial" pitchFamily="34" charset="0"/>
              </a:rPr>
              <a:t>Copyright © 2019 Mercer (Australia) Pty Ltd.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837926" y="6523478"/>
            <a:ext cx="508152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z="700" smtClean="0">
                <a:solidFill>
                  <a:srgbClr val="000000"/>
                </a:solidFill>
              </a:rPr>
              <a:pPr/>
              <a:t>31 July 2019</a:t>
            </a:fld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7" name="Filepath"/>
          <p:cNvSpPr txBox="1"/>
          <p:nvPr>
            <p:custDataLst>
              <p:tags r:id="rId16"/>
            </p:custDataLst>
          </p:nvPr>
        </p:nvSpPr>
        <p:spPr>
          <a:xfrm>
            <a:off x="3153764" y="6463793"/>
            <a:ext cx="76467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7"/>
            </p:custDataLst>
          </p:nvPr>
        </p:nvSpPr>
        <p:spPr>
          <a:xfrm>
            <a:off x="524040" y="6438900"/>
            <a:ext cx="36763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 userDrawn="1">
            <p:custDataLst>
              <p:tags r:id="rId18"/>
            </p:custDataLst>
          </p:nvPr>
        </p:nvCxnSpPr>
        <p:spPr>
          <a:xfrm>
            <a:off x="524041" y="6134100"/>
            <a:ext cx="11153996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39393B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39393B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/>
          <p:nvPr userDrawn="1"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44" y="5808015"/>
            <a:ext cx="1695229" cy="8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5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724" r:id="rId54"/>
    <p:sldLayoutId id="2147483725" r:id="rId55"/>
    <p:sldLayoutId id="2147483726" r:id="rId56"/>
    <p:sldLayoutId id="2147483727" r:id="rId57"/>
    <p:sldLayoutId id="2147483728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39393B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39393B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/>
          <p:nvPr userDrawn="1"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44" y="5808015"/>
            <a:ext cx="1695229" cy="8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4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784" r:id="rId55"/>
    <p:sldLayoutId id="2147483785" r:id="rId56"/>
    <p:sldLayoutId id="2147483786" r:id="rId57"/>
    <p:sldLayoutId id="2147483787" r:id="rId5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Title"/>
          <p:cNvSpPr txBox="1"/>
          <p:nvPr>
            <p:custDataLst>
              <p:tags r:id="rId1"/>
            </p:custDataLst>
          </p:nvPr>
        </p:nvSpPr>
        <p:spPr>
          <a:xfrm>
            <a:off x="1166862" y="820873"/>
            <a:ext cx="10757659" cy="36305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>
              <a:lnSpc>
                <a:spcPct val="83000"/>
              </a:lnSpc>
              <a:spcBef>
                <a:spcPts val="0"/>
              </a:spcBef>
              <a:buNone/>
              <a:defRPr sz="2800">
                <a:solidFill>
                  <a:srgbClr val="002C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buClr>
                <a:srgbClr val="00A8C8"/>
              </a:buClr>
            </a:pPr>
            <a:r>
              <a:rPr lang="en-US" sz="4000" cap="all" spc="500" dirty="0">
                <a:solidFill>
                  <a:schemeClr val="tx2"/>
                </a:solidFill>
              </a:rPr>
              <a:t>Modern Slavery </a:t>
            </a:r>
            <a:r>
              <a:rPr lang="en-US" sz="4000" cap="all" spc="500" dirty="0" smtClean="0">
                <a:solidFill>
                  <a:schemeClr val="tx2"/>
                </a:solidFill>
              </a:rPr>
              <a:t>Act</a:t>
            </a:r>
            <a:endParaRPr lang="en-US" sz="4000" cap="all" spc="5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r>
              <a:rPr lang="en-US" sz="2000" cap="all" spc="500" dirty="0" smtClean="0">
                <a:solidFill>
                  <a:schemeClr val="tx2"/>
                </a:solidFill>
              </a:rPr>
              <a:t>1 August 2019 </a:t>
            </a: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endParaRPr lang="en-US" sz="1600" cap="all" spc="500" dirty="0" smtClean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r>
              <a:rPr lang="en-US" sz="1600" cap="all" spc="500" dirty="0" smtClean="0">
                <a:solidFill>
                  <a:schemeClr val="tx2"/>
                </a:solidFill>
              </a:rPr>
              <a:t>Charity </a:t>
            </a:r>
            <a:r>
              <a:rPr lang="en-US" sz="1600" cap="all" spc="500" dirty="0" smtClean="0">
                <a:solidFill>
                  <a:schemeClr val="tx2"/>
                </a:solidFill>
              </a:rPr>
              <a:t>law association of Australia and New Zealand conference, Melbourne</a:t>
            </a: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endParaRPr lang="en-US" sz="2000" cap="all" spc="500" dirty="0" smtClean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r>
              <a:rPr lang="en-US" cap="all" spc="500" dirty="0" smtClean="0">
                <a:solidFill>
                  <a:schemeClr val="accent1">
                    <a:lumMod val="75000"/>
                  </a:schemeClr>
                </a:solidFill>
              </a:rPr>
              <a:t>Liana </a:t>
            </a:r>
            <a:r>
              <a:rPr lang="en-US" cap="all" spc="500" dirty="0" err="1" smtClean="0">
                <a:solidFill>
                  <a:schemeClr val="accent1">
                    <a:lumMod val="75000"/>
                  </a:schemeClr>
                </a:solidFill>
              </a:rPr>
              <a:t>brover</a:t>
            </a:r>
            <a:r>
              <a:rPr lang="en-US" cap="all" spc="5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pc="500" dirty="0" smtClean="0">
                <a:solidFill>
                  <a:schemeClr val="accent1">
                    <a:lumMod val="75000"/>
                  </a:schemeClr>
                </a:solidFill>
              </a:rPr>
              <a:t>Mercer Legal</a:t>
            </a:r>
            <a:r>
              <a:rPr lang="en-US" cap="all" spc="5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endParaRPr lang="en-US" cap="all" spc="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buClr>
                <a:srgbClr val="00A8C8"/>
              </a:buClr>
            </a:pPr>
            <a:r>
              <a:rPr lang="en-US" cap="all" spc="500" dirty="0" smtClean="0">
                <a:solidFill>
                  <a:schemeClr val="accent1">
                    <a:lumMod val="75000"/>
                  </a:schemeClr>
                </a:solidFill>
              </a:rPr>
              <a:t>Melissa </a:t>
            </a:r>
            <a:r>
              <a:rPr lang="en-US" cap="all" spc="500" dirty="0" err="1" smtClean="0">
                <a:solidFill>
                  <a:schemeClr val="accent1">
                    <a:lumMod val="75000"/>
                  </a:schemeClr>
                </a:solidFill>
              </a:rPr>
              <a:t>goode</a:t>
            </a:r>
            <a:r>
              <a:rPr lang="en-US" cap="all" spc="5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pc="500" dirty="0" smtClean="0">
                <a:solidFill>
                  <a:schemeClr val="accent1">
                    <a:lumMod val="75000"/>
                  </a:schemeClr>
                </a:solidFill>
              </a:rPr>
              <a:t>Red Cross </a:t>
            </a:r>
            <a:r>
              <a:rPr lang="en-US" spc="5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pc="500" dirty="0" smtClean="0">
                <a:solidFill>
                  <a:schemeClr val="accent1">
                    <a:lumMod val="75000"/>
                  </a:schemeClr>
                </a:solidFill>
              </a:rPr>
              <a:t>ustralia</a:t>
            </a:r>
            <a:r>
              <a:rPr lang="en-US" sz="3200" cap="all" spc="5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AU" sz="3200" cap="all" spc="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b="1" cap="all" spc="50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7" y="5010169"/>
            <a:ext cx="3705905" cy="1778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21" y="5454979"/>
            <a:ext cx="2299170" cy="888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39"/>
          <a:stretch/>
        </p:blipFill>
        <p:spPr>
          <a:xfrm>
            <a:off x="8386850" y="5233690"/>
            <a:ext cx="2671325" cy="1331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6902" y="4864358"/>
            <a:ext cx="78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Facilitator: Sari </a:t>
            </a:r>
            <a:r>
              <a:rPr lang="en-AU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Baird (Oxfam Australia)</a:t>
            </a:r>
            <a:endParaRPr lang="en-AU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29" y="279961"/>
            <a:ext cx="10670771" cy="983575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 Slavery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163783"/>
            <a:ext cx="5286692" cy="465512"/>
          </a:xfrm>
        </p:spPr>
        <p:txBody>
          <a:bodyPr/>
          <a:lstStyle/>
          <a:p>
            <a:r>
              <a:rPr lang="en-AU" sz="2800" dirty="0" smtClean="0"/>
              <a:t>Global statistics</a:t>
            </a:r>
            <a:endParaRPr lang="en-AU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4518" y="1737360"/>
            <a:ext cx="3393038" cy="178365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087389" y="1263537"/>
            <a:ext cx="6267999" cy="365758"/>
          </a:xfrm>
        </p:spPr>
        <p:txBody>
          <a:bodyPr/>
          <a:lstStyle/>
          <a:p>
            <a:r>
              <a:rPr lang="en-AU" sz="2800" dirty="0" smtClean="0"/>
              <a:t>A problem in Australia?</a:t>
            </a:r>
            <a:endParaRPr lang="en-AU" sz="28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03766" y="1681453"/>
            <a:ext cx="5511339" cy="42327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18" y="3167150"/>
            <a:ext cx="3742173" cy="1097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64" y="4264429"/>
            <a:ext cx="2226392" cy="14297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18" y="5636029"/>
            <a:ext cx="3160282" cy="3523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856" y="4353519"/>
            <a:ext cx="865944" cy="5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19874" y="964135"/>
          <a:ext cx="4720360" cy="488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655559" y="276445"/>
            <a:ext cx="8690400" cy="69120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chemeClr val="tx2"/>
                </a:solidFill>
              </a:rPr>
              <a:t>Modern Slavery Act - Overview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1749" y="2379374"/>
            <a:ext cx="3300207" cy="1599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Structure, operations and supply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b="1" dirty="0">
                <a:solidFill>
                  <a:srgbClr val="000000"/>
                </a:solidFill>
              </a:rPr>
              <a:t>Modern slavery risk</a:t>
            </a:r>
            <a:r>
              <a:rPr lang="en-AU" sz="1050" dirty="0">
                <a:solidFill>
                  <a:srgbClr val="000000"/>
                </a:solidFill>
              </a:rPr>
              <a:t> in operations and supply chain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Actions taken to </a:t>
            </a:r>
            <a:r>
              <a:rPr lang="en-AU" sz="1050" b="1" dirty="0">
                <a:solidFill>
                  <a:srgbClr val="000000"/>
                </a:solidFill>
              </a:rPr>
              <a:t>assess and address those risks</a:t>
            </a:r>
            <a:r>
              <a:rPr lang="en-AU" sz="1050" dirty="0">
                <a:solidFill>
                  <a:srgbClr val="000000"/>
                </a:solidFill>
              </a:rPr>
              <a:t>, (e.g. due diligence and remediation)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How the </a:t>
            </a:r>
            <a:r>
              <a:rPr lang="en-AU" sz="1050" b="1" dirty="0">
                <a:solidFill>
                  <a:srgbClr val="000000"/>
                </a:solidFill>
              </a:rPr>
              <a:t>effectiveness of those actions </a:t>
            </a:r>
            <a:r>
              <a:rPr lang="en-AU" sz="1050" dirty="0">
                <a:solidFill>
                  <a:srgbClr val="000000"/>
                </a:solidFill>
              </a:rPr>
              <a:t>was assessed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Consultation (if joint statement)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Other relevant information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1749" y="4469430"/>
            <a:ext cx="3300207" cy="14380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Slavery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Servitude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Worst forms of child labour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Forced labour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Debt bondage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Forced marriage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Deceptive recruiting for labour or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0000"/>
                </a:solidFill>
              </a:rPr>
              <a:t>Human trafficking</a:t>
            </a:r>
          </a:p>
        </p:txBody>
      </p:sp>
      <p:sp>
        <p:nvSpPr>
          <p:cNvPr id="3" name="Oval 2"/>
          <p:cNvSpPr/>
          <p:nvPr/>
        </p:nvSpPr>
        <p:spPr>
          <a:xfrm>
            <a:off x="8108229" y="1391308"/>
            <a:ext cx="2522483" cy="5596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050" dirty="0">
              <a:solidFill>
                <a:srgbClr val="000000"/>
              </a:solidFill>
            </a:endParaRPr>
          </a:p>
          <a:p>
            <a:pPr algn="ctr"/>
            <a:r>
              <a:rPr lang="en-AU" sz="1050" dirty="0">
                <a:solidFill>
                  <a:srgbClr val="000000"/>
                </a:solidFill>
              </a:rPr>
              <a:t>Caused, Contributed, Directly Linked</a:t>
            </a:r>
          </a:p>
          <a:p>
            <a:pPr algn="ctr"/>
            <a:endParaRPr lang="en-AU" sz="1600" dirty="0" err="1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endCxn id="3" idx="4"/>
          </p:cNvCxnSpPr>
          <p:nvPr/>
        </p:nvCxnSpPr>
        <p:spPr>
          <a:xfrm flipV="1">
            <a:off x="8491566" y="1950984"/>
            <a:ext cx="877905" cy="6739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id:image001.jpg@01D0F459.E97378F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17" y="6435726"/>
            <a:ext cx="2609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Open Sans"/>
              </a:rPr>
              <a:t>Modern Slavery - Red Cross’ approach</a:t>
            </a:r>
            <a:endParaRPr lang="en-US" sz="3600" dirty="0">
              <a:solidFill>
                <a:schemeClr val="accent1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4508" y="2158412"/>
            <a:ext cx="3106263" cy="352610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Map our supply chain 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Supplier code of conduct to all vendors 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Social </a:t>
            </a:r>
            <a:r>
              <a:rPr lang="en-US" sz="1600" dirty="0" err="1">
                <a:solidFill>
                  <a:srgbClr val="39393B"/>
                </a:solidFill>
              </a:rPr>
              <a:t>responsibilty</a:t>
            </a:r>
            <a:r>
              <a:rPr lang="en-US" sz="1600" dirty="0">
                <a:solidFill>
                  <a:srgbClr val="39393B"/>
                </a:solidFill>
              </a:rPr>
              <a:t> questionnaire – ultimate goal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Develop framework for dealing with supplier responses e.g. focus on high risk suppliers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Modern Slavery clauses included in all contracts</a:t>
            </a:r>
          </a:p>
          <a:p>
            <a:pPr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defRPr/>
            </a:pPr>
            <a:endParaRPr lang="en-US" sz="1600" dirty="0">
              <a:solidFill>
                <a:srgbClr val="39393B"/>
              </a:solidFill>
            </a:endParaRPr>
          </a:p>
          <a:p>
            <a:pPr marL="171450" indent="-171450" defTabSz="1219170">
              <a:lnSpc>
                <a:spcPct val="94000"/>
              </a:lnSpc>
              <a:spcAft>
                <a:spcPts val="800"/>
              </a:spcAft>
              <a:buClr>
                <a:srgbClr val="EA0038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9393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2922" y="2158412"/>
            <a:ext cx="3106263" cy="3526107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Due diligence</a:t>
            </a:r>
          </a:p>
          <a:p>
            <a:pPr marL="742950" lvl="1" indent="-2857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e.g. investment decisions</a:t>
            </a:r>
          </a:p>
          <a:p>
            <a:pPr marL="742950" lvl="1" indent="-2857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e.g. Screening of </a:t>
            </a:r>
            <a:r>
              <a:rPr lang="en-US" sz="1600" dirty="0" err="1">
                <a:solidFill>
                  <a:srgbClr val="39393B"/>
                </a:solidFill>
              </a:rPr>
              <a:t>organisations</a:t>
            </a:r>
            <a:r>
              <a:rPr lang="en-US" sz="1600" dirty="0">
                <a:solidFill>
                  <a:srgbClr val="39393B"/>
                </a:solidFill>
              </a:rPr>
              <a:t> we collaborate with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Review of existing policies and creation of stand alone policy</a:t>
            </a:r>
          </a:p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Whistleblower / reporting mechanism</a:t>
            </a:r>
          </a:p>
          <a:p>
            <a:pPr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defRPr/>
            </a:pPr>
            <a:endParaRPr lang="en-US" sz="1600" dirty="0">
              <a:solidFill>
                <a:srgbClr val="39393B"/>
              </a:solidFill>
            </a:endParaRPr>
          </a:p>
          <a:p>
            <a:pPr marL="171450" indent="-171450" defTabSz="1219170">
              <a:lnSpc>
                <a:spcPct val="94000"/>
              </a:lnSpc>
              <a:spcAft>
                <a:spcPts val="800"/>
              </a:spcAft>
              <a:buClr>
                <a:srgbClr val="FB1E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9393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1337" y="2158412"/>
            <a:ext cx="3106263" cy="352610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285750" indent="-285750"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Training on Modern Slavery Act requirements AND indicators or modern slavery</a:t>
            </a:r>
          </a:p>
          <a:p>
            <a:pPr marL="742950" lvl="1" indent="-285750"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Internal: all employees and front-line volunteers</a:t>
            </a:r>
          </a:p>
          <a:p>
            <a:pPr marL="742950" lvl="1" indent="-285750"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39393B"/>
                </a:solidFill>
              </a:rPr>
              <a:t>External: ensure front-line contractors trained &amp; make resources available to our suppliers? </a:t>
            </a:r>
          </a:p>
          <a:p>
            <a:pPr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defRPr/>
            </a:pPr>
            <a:r>
              <a:rPr lang="en-US" sz="1600" dirty="0">
                <a:solidFill>
                  <a:srgbClr val="39393B"/>
                </a:solidFill>
              </a:rPr>
              <a:t/>
            </a:r>
            <a:br>
              <a:rPr lang="en-US" sz="1600" dirty="0">
                <a:solidFill>
                  <a:srgbClr val="39393B"/>
                </a:solidFill>
              </a:rPr>
            </a:br>
            <a:r>
              <a:rPr lang="en-US" sz="1600" dirty="0">
                <a:solidFill>
                  <a:srgbClr val="39393B"/>
                </a:solidFill>
              </a:rPr>
              <a:t> </a:t>
            </a:r>
          </a:p>
          <a:p>
            <a:pPr marL="171450" indent="-171450"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9393B"/>
              </a:solidFill>
            </a:endParaRPr>
          </a:p>
          <a:p>
            <a:pPr marL="171450" indent="-171450" defTabSz="1219170">
              <a:lnSpc>
                <a:spcPct val="94000"/>
              </a:lnSpc>
              <a:spcAft>
                <a:spcPts val="800"/>
              </a:spcAft>
              <a:buClr>
                <a:srgbClr val="FF3C0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939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508" y="1310069"/>
            <a:ext cx="310626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533400" defTabSz="1219170">
              <a:defRPr/>
            </a:pPr>
            <a:r>
              <a:rPr lang="en-US" dirty="0">
                <a:solidFill>
                  <a:srgbClr val="FFFFFF"/>
                </a:solidFill>
              </a:rPr>
              <a:t> Supply Chain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2922" y="1310069"/>
            <a:ext cx="310626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715963" defTabSz="1219170">
              <a:defRPr/>
            </a:pPr>
            <a:r>
              <a:rPr lang="en-US" dirty="0">
                <a:solidFill>
                  <a:srgbClr val="FFFFFF"/>
                </a:solidFill>
              </a:rPr>
              <a:t>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1337" y="1310070"/>
            <a:ext cx="3106263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marL="715963" defTabSz="1219170">
              <a:defRPr/>
            </a:pPr>
            <a:r>
              <a:rPr lang="en-US" dirty="0">
                <a:solidFill>
                  <a:srgbClr val="FFFFFF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4675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79919" y="429208"/>
            <a:ext cx="11290040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CONCLUDING COMMENTS AND QUESTIONS</a:t>
            </a:r>
            <a:endParaRPr lang="en-AU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" y="2488321"/>
            <a:ext cx="4300148" cy="2063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8" y="4435733"/>
            <a:ext cx="3508310" cy="36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67" y="3123077"/>
            <a:ext cx="2725607" cy="105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739"/>
          <a:stretch/>
        </p:blipFill>
        <p:spPr>
          <a:xfrm>
            <a:off x="8397551" y="2859345"/>
            <a:ext cx="3172408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838" y="4963354"/>
            <a:ext cx="3191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Liana </a:t>
            </a:r>
            <a:r>
              <a:rPr lang="en-AU" b="1" dirty="0" err="1" smtClean="0"/>
              <a:t>Brover</a:t>
            </a:r>
            <a:r>
              <a:rPr lang="en-AU" b="1" dirty="0" smtClean="0"/>
              <a:t> - Speaker</a:t>
            </a:r>
          </a:p>
          <a:p>
            <a:r>
              <a:rPr lang="en-AU" dirty="0" smtClean="0"/>
              <a:t>Senior Legal Counsel </a:t>
            </a:r>
          </a:p>
          <a:p>
            <a:r>
              <a:rPr lang="en-AU" dirty="0" smtClean="0"/>
              <a:t>Mercer Legal</a:t>
            </a:r>
          </a:p>
          <a:p>
            <a:r>
              <a:rPr lang="en-AU" dirty="0" smtClean="0"/>
              <a:t>P: (03) 9623 5174</a:t>
            </a:r>
          </a:p>
          <a:p>
            <a:r>
              <a:rPr lang="en-AU" u="sng" dirty="0"/>
              <a:t>l</a:t>
            </a:r>
            <a:r>
              <a:rPr lang="en-AU" u="sng" dirty="0" smtClean="0"/>
              <a:t>iana.brover@mercer.com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580067" y="4963354"/>
            <a:ext cx="3191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Sari Baird - Facilitator</a:t>
            </a:r>
          </a:p>
          <a:p>
            <a:r>
              <a:rPr lang="en-AU" dirty="0" smtClean="0"/>
              <a:t>General Counsel</a:t>
            </a:r>
          </a:p>
          <a:p>
            <a:r>
              <a:rPr lang="en-AU" dirty="0" smtClean="0"/>
              <a:t>Oxfam Australia</a:t>
            </a:r>
          </a:p>
          <a:p>
            <a:r>
              <a:rPr lang="en-AU" dirty="0" smtClean="0"/>
              <a:t>P: +61 409 510 438</a:t>
            </a:r>
          </a:p>
          <a:p>
            <a:r>
              <a:rPr lang="en-AU" u="sng" dirty="0" smtClean="0"/>
              <a:t>sarib@oxfam.org.au</a:t>
            </a:r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397551" y="4963354"/>
            <a:ext cx="3191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Melissa Goode - Speaker</a:t>
            </a:r>
          </a:p>
          <a:p>
            <a:r>
              <a:rPr lang="en-AU" dirty="0" smtClean="0"/>
              <a:t>Legal Counsel </a:t>
            </a:r>
          </a:p>
          <a:p>
            <a:r>
              <a:rPr lang="en-AU" dirty="0" smtClean="0"/>
              <a:t>Red Cross Australia</a:t>
            </a:r>
          </a:p>
          <a:p>
            <a:r>
              <a:rPr lang="en-AU" dirty="0" smtClean="0"/>
              <a:t>P: (03) 9345 1809</a:t>
            </a:r>
          </a:p>
          <a:p>
            <a:r>
              <a:rPr lang="en-AU" u="sng" dirty="0" smtClean="0"/>
              <a:t>mgoode@redcross.org.au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05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8"/>
  <p:tag name="MMCOA_FONTSIZE_M" val="18"/>
  <p:tag name="MMCOA_FONTSIZE_S" val="18"/>
  <p:tag name="MMCOA_FONTSIZE_T" val="18"/>
  <p:tag name="MMCOA_POSITION_L" val="32.50008;110.6669;18.10512;332.059"/>
  <p:tag name="MMCOA_POSITION_M" val="32.50008;110.6669;18.10512;332.059"/>
  <p:tag name="MMCOA_POSITION_S" val="32.50008;110.6669;18.10512;332.059"/>
  <p:tag name="MMCOA_POSITION_T" val="32.50008;110.6669;18.10512;332.0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283.9966"/>
  <p:tag name="MMCOA_POSITION_M" val="32.5;507;12.11717;283.9966"/>
  <p:tag name="MMCOA_POSITION_S" val="32.5;507;12.11717;283.9966"/>
  <p:tag name="MMCOA_POSITION_T" val="32.5;507;12.11717;283.99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8"/>
  <p:tag name="MMCOA_FONTSIZE_M" val="8"/>
  <p:tag name="MMCOA_FONTSIZE_S" val="8"/>
  <p:tag name="MMCOA_FONTSIZE_T" val="8"/>
  <p:tag name="MMCOA_POSITION_L" val="195.5905;508.96;9.69378;474.2362"/>
  <p:tag name="MMCOA_POSITION_M" val="195.5905;508.96;9.69378;474.2362"/>
  <p:tag name="MMCOA_POSITION_S" val="195.5905;508.96;9.69378;474.2362"/>
  <p:tag name="MMCOA_POSITION_T" val="195.5905;508.96;9.69378;474.2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Line&lt;/TypeOfImag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3&lt;/ColumnGrid&gt;&#10;        &lt;Flip&gt;0&lt;/Flip&gt;&#10;        &lt;ColorNumber&gt;1&lt;/ColorNumber&gt;&#10;        &lt;Opacity&gt;1&lt;/Opacity&gt;&#10;      &lt;/Triangle&gt;&#10;      &lt;Triangle&gt;&#10;        &lt;RowGrid&gt;0&lt;/RowGrid&gt;&#10;        &lt;ColumnGrid&gt;2&lt;/ColumnGrid&gt;&#10;        &lt;Flip&gt;1&lt;/Flip&gt;&#10;        &lt;ColorNumber&gt;3&lt;/ColorNumber&gt;&#10;        &lt;Opacity&gt;1&lt;/Opacity&gt;&#10;      &lt;/Triangle&gt;&#10;      &lt;Triangle&gt;&#10;        &lt;RowGrid&gt;2&lt;/RowGrid&gt;&#10;        &lt;ColumnGrid&gt;2&lt;/ColumnGrid&gt;&#10;        &lt;Flip&gt;0&lt;/Flip&gt;&#10;        &lt;ColorNumber&gt;2&lt;/ColorNumber&gt;&#10;        &lt;Opacity&gt;1&lt;/Opacity&gt;&#10;      &lt;/Triangle&gt;&#10;    &lt;/Triangles&gt;&#10;    &lt;BlankCoordinates&gt;&#10;      &lt;BlankCoordinate&gt;&#10;        &lt;X&gt;0&lt;/X&gt;&#10;        &lt;Y&gt;4&lt;/Y&gt;&#10;      &lt;/BlankCoordinate&gt;&#10;      &lt;BlankCoordinate&gt;&#10;        &lt;X&gt;0&lt;/X&gt;&#10;        &lt;Y&gt;3&lt;/Y&gt;&#10;      &lt;/BlankCoordinate&gt;&#10;      &lt;BlankCoordinate&gt;&#10;        &lt;X&gt;0&lt;/X&gt;&#10;        &lt;Y&gt;3&lt;/Y&gt;&#10;      &lt;/BlankCoordinate&gt;&#10;      &lt;BlankCoordinate&gt;&#10;        &lt;X&gt;0&lt;/X&gt;&#10;        &lt;Y&gt;2&lt;/Y&gt;&#10;      &lt;/BlankCoordinate&gt;&#10;      &lt;BlankCoordinate&gt;&#10;        &lt;X&gt;2&lt;/X&gt;&#10;        &lt;Y&gt;2&lt;/Y&gt;&#10;      &lt;/BlankCoordinate&gt;&#10;      &lt;BlankCoordinate&gt;&#10;        &lt;X&gt;3&lt;/X&gt;&#10;        &lt;Y&gt;1&lt;/Y&gt;&#10;      &lt;/BlankCoordinate&gt;&#10;      &lt;BlankCoordinate&gt;&#10;        &lt;X&gt;3&lt;/X&gt;&#10;        &lt;Y&gt;1&lt;/Y&gt;&#10;      &lt;/BlankCoordinate&gt;&#10;      &lt;BlankCoordinate&gt;&#10;        &lt;X&gt;4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4&lt;/Y&gt;&#10;      &lt;/BlankCoordinate&gt;&#10;    &lt;/BlankCoordinates&gt;&#10;    &lt;ImageRightCropPercent&gt;0&lt;/ImageRightCropPercent&gt;&#10;    &lt;TotalRows&gt;4&lt;/TotalRows&gt;&#10;    &lt;TrianglesGridShiftPercent&gt;0&lt;/TrianglesGridShiftPercent&gt;&#10;    &lt;ImageBlankTopRows&gt;0&lt;/ImageBlankTopRows&gt;&#10;  &lt;/Design&gt;&#10;&lt;/ImageControl&gt;"/>
  <p:tag name="MMC_PRESENTATIONTYPE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3.xml><?xml version="1.0" encoding="utf-8"?>
<a:theme xmlns:a="http://schemas.openxmlformats.org/drawingml/2006/main" name="1_Office Theme">
  <a:themeElements>
    <a:clrScheme name="i9_Autumn 2">
      <a:dk1>
        <a:srgbClr val="39393B"/>
      </a:dk1>
      <a:lt1>
        <a:srgbClr val="FFFFFF"/>
      </a:lt1>
      <a:dk2>
        <a:srgbClr val="FF9700"/>
      </a:dk2>
      <a:lt2>
        <a:srgbClr val="FF7300"/>
      </a:lt2>
      <a:accent1>
        <a:srgbClr val="EA0038"/>
      </a:accent1>
      <a:accent2>
        <a:srgbClr val="F1001C"/>
      </a:accent2>
      <a:accent3>
        <a:srgbClr val="F70000"/>
      </a:accent3>
      <a:accent4>
        <a:srgbClr val="FB1E00"/>
      </a:accent4>
      <a:accent5>
        <a:srgbClr val="FF3C00"/>
      </a:accent5>
      <a:accent6>
        <a:srgbClr val="FF5800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i9_Autumn 2">
      <a:dk1>
        <a:srgbClr val="39393B"/>
      </a:dk1>
      <a:lt1>
        <a:srgbClr val="FFFFFF"/>
      </a:lt1>
      <a:dk2>
        <a:srgbClr val="FF9700"/>
      </a:dk2>
      <a:lt2>
        <a:srgbClr val="FF7300"/>
      </a:lt2>
      <a:accent1>
        <a:srgbClr val="EA0038"/>
      </a:accent1>
      <a:accent2>
        <a:srgbClr val="F1001C"/>
      </a:accent2>
      <a:accent3>
        <a:srgbClr val="F70000"/>
      </a:accent3>
      <a:accent4>
        <a:srgbClr val="FB1E00"/>
      </a:accent4>
      <a:accent5>
        <a:srgbClr val="FF3C00"/>
      </a:accent5>
      <a:accent6>
        <a:srgbClr val="FF5800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582</Words>
  <Application>Microsoft Office PowerPoint</Application>
  <PresentationFormat>Widescreen</PresentationFormat>
  <Paragraphs>100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Classic</vt:lpstr>
      <vt:lpstr>1_Office Theme</vt:lpstr>
      <vt:lpstr>2_Office Theme</vt:lpstr>
      <vt:lpstr>PowerPoint Presentation</vt:lpstr>
      <vt:lpstr>Modern Slavery </vt:lpstr>
      <vt:lpstr>Modern Slavery Act - Overview</vt:lpstr>
      <vt:lpstr>Modern Slavery - Red Cross’ approach</vt:lpstr>
      <vt:lpstr>PowerPoint Presentation</vt:lpstr>
    </vt:vector>
  </TitlesOfParts>
  <Company>Oxfam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Clapp</dc:creator>
  <cp:lastModifiedBy>Sari Baird</cp:lastModifiedBy>
  <cp:revision>9</cp:revision>
  <dcterms:created xsi:type="dcterms:W3CDTF">2019-07-31T03:21:13Z</dcterms:created>
  <dcterms:modified xsi:type="dcterms:W3CDTF">2019-07-31T04:37:35Z</dcterms:modified>
</cp:coreProperties>
</file>